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7"/>
  </p:notesMasterIdLst>
  <p:sldIdLst>
    <p:sldId id="257" r:id="rId2"/>
    <p:sldId id="258" r:id="rId3"/>
    <p:sldId id="259" r:id="rId4"/>
    <p:sldId id="262" r:id="rId5"/>
    <p:sldId id="264" r:id="rId6"/>
    <p:sldId id="260" r:id="rId7"/>
    <p:sldId id="265" r:id="rId8"/>
    <p:sldId id="261" r:id="rId9"/>
    <p:sldId id="278" r:id="rId10"/>
    <p:sldId id="273" r:id="rId11"/>
    <p:sldId id="270" r:id="rId12"/>
    <p:sldId id="277" r:id="rId13"/>
    <p:sldId id="276" r:id="rId14"/>
    <p:sldId id="275" r:id="rId15"/>
    <p:sldId id="266" r:id="rId16"/>
  </p:sldIdLst>
  <p:sldSz cx="6119813" cy="4319588"/>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76"/>
  </p:normalViewPr>
  <p:slideViewPr>
    <p:cSldViewPr snapToGrid="0">
      <p:cViewPr varScale="1">
        <p:scale>
          <a:sx n="86" d="100"/>
          <a:sy n="86" d="100"/>
        </p:scale>
        <p:origin x="15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BFDC5B6-326F-4CE8-BC8B-357456D0D5DB}" type="datetimeFigureOut">
              <a:rPr lang="en-GB" smtClean="0"/>
              <a:t>27/07/2026</a:t>
            </a:fld>
            <a:endParaRPr lang="en-GB"/>
          </a:p>
        </p:txBody>
      </p:sp>
      <p:sp>
        <p:nvSpPr>
          <p:cNvPr id="4" name="Slide Image Placeholder 3"/>
          <p:cNvSpPr>
            <a:spLocks noGrp="1" noRot="1" noChangeAspect="1"/>
          </p:cNvSpPr>
          <p:nvPr>
            <p:ph type="sldImg" idx="2"/>
          </p:nvPr>
        </p:nvSpPr>
        <p:spPr>
          <a:xfrm>
            <a:off x="1027113" y="1241425"/>
            <a:ext cx="47434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7D4F0D3-FCB3-4BAD-9941-77E91703CFEB}" type="slidenum">
              <a:rPr lang="en-GB" smtClean="0"/>
              <a:t>‹#›</a:t>
            </a:fld>
            <a:endParaRPr lang="en-GB"/>
          </a:p>
        </p:txBody>
      </p:sp>
    </p:spTree>
    <p:extLst>
      <p:ext uri="{BB962C8B-B14F-4D97-AF65-F5344CB8AC3E}">
        <p14:creationId xmlns:p14="http://schemas.microsoft.com/office/powerpoint/2010/main" val="35723195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D4F0D3-FCB3-4BAD-9941-77E91703CFEB}" type="slidenum">
              <a:rPr lang="en-GB" smtClean="0"/>
              <a:t>3</a:t>
            </a:fld>
            <a:endParaRPr lang="en-GB"/>
          </a:p>
        </p:txBody>
      </p:sp>
    </p:spTree>
    <p:extLst>
      <p:ext uri="{BB962C8B-B14F-4D97-AF65-F5344CB8AC3E}">
        <p14:creationId xmlns:p14="http://schemas.microsoft.com/office/powerpoint/2010/main" val="741152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7/27/2026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www.swimming.org/schools/"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3"/>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688128586"/>
              </p:ext>
            </p:extLst>
          </p:nvPr>
        </p:nvGraphicFramePr>
        <p:xfrm>
          <a:off x="241825" y="684883"/>
          <a:ext cx="5530128" cy="319411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16130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4"/>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734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1. </a:t>
                      </a:r>
                      <a:r>
                        <a:rPr lang="en-US" sz="600" dirty="0">
                          <a:effectLst/>
                          <a:latin typeface="Calibri" panose="020F0502020204030204" pitchFamily="34" charset="0"/>
                          <a:cs typeface="Calibri" panose="020F0502020204030204" pitchFamily="34" charset="0"/>
                        </a:rPr>
                        <a:t>Swim competently, confidently and proficiently over a distance of at least 25 </a:t>
                      </a:r>
                      <a:r>
                        <a:rPr lang="en-US" sz="600" dirty="0" err="1">
                          <a:effectLst/>
                          <a:latin typeface="Calibri" panose="020F0502020204030204" pitchFamily="34" charset="0"/>
                          <a:cs typeface="Calibri" panose="020F0502020204030204" pitchFamily="34" charset="0"/>
                        </a:rPr>
                        <a:t>metres</a:t>
                      </a:r>
                      <a:endParaRPr lang="en-GB" sz="600" dirty="0">
                        <a:effectLst/>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latin typeface="Calibri" panose="020F0502020204030204" pitchFamily="34" charset="0"/>
                          <a:ea typeface="Calibri" panose="020F0502020204030204" pitchFamily="34" charset="0"/>
                          <a:cs typeface="Calibri" panose="020F0502020204030204" pitchFamily="34" charset="0"/>
                        </a:rPr>
                        <a:t>Weekly swimming sessions were delivered to Year 5 and Year 6 pupils. Two terms focused on water confidence and fundamental aquatic skills before progressing to formal swimming instruction. Pupils developed confidence entering and exiting the water safely and increased participation in community-based swimming.</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u="sng" dirty="0">
                          <a:latin typeface="Calibri" panose="020F0502020204030204" pitchFamily="34" charset="0"/>
                          <a:ea typeface="Calibri" panose="020F0502020204030204" pitchFamily="34" charset="0"/>
                          <a:cs typeface="Calibri" panose="020F0502020204030204" pitchFamily="34" charset="0"/>
                        </a:rPr>
                        <a:t>Supporting Evidence: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Swimming skill trackers Swimming awards Instructor assessments Tutor observations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b="1" u="sng" dirty="0">
                          <a:latin typeface="Calibri" panose="020F0502020204030204" pitchFamily="34" charset="0"/>
                          <a:ea typeface="Calibri" panose="020F0502020204030204" pitchFamily="34" charset="0"/>
                          <a:cs typeface="Calibri" panose="020F0502020204030204" pitchFamily="34" charset="0"/>
                        </a:rPr>
                        <a:t>What didn’t go well?: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Many pupils required extended work on water confidence before accessing formal swimming skills. Progress was variable due to pupils' SEND needs and individual physical development.</a:t>
                      </a:r>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99959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ea typeface="Calibri" panose="020F0502020204030204" pitchFamily="34" charset="0"/>
                          <a:cs typeface="Calibri" panose="020F0502020204030204" pitchFamily="34" charset="0"/>
                        </a:rPr>
                        <a:t>2. </a:t>
                      </a:r>
                      <a:r>
                        <a:rPr lang="en-US" sz="600" dirty="0">
                          <a:effectLst/>
                          <a:latin typeface="Calibri" panose="020F0502020204030204" pitchFamily="34" charset="0"/>
                          <a:ea typeface="Calibri" panose="020F0502020204030204" pitchFamily="34" charset="0"/>
                          <a:cs typeface="Calibri" panose="020F0502020204030204" pitchFamily="34" charset="0"/>
                        </a:rPr>
                        <a:t>Use a range of strokes effectively (for example, front crawl, backstroke and breaststroke)</a:t>
                      </a:r>
                      <a:endParaRPr lang="en-GB" sz="600" dirty="0">
                        <a:effectLst/>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Pupils progressed from water confidence towards basic stroke development. Children were able to use floats to support their stroke development. Individual programmes enabled pupils to develop at an appropriate pace.</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u="sng" dirty="0">
                          <a:latin typeface="Calibri" panose="020F0502020204030204" pitchFamily="34" charset="0"/>
                          <a:ea typeface="Calibri" panose="020F0502020204030204" pitchFamily="34" charset="0"/>
                          <a:cs typeface="Calibri" panose="020F0502020204030204" pitchFamily="34" charset="0"/>
                        </a:rPr>
                        <a:t>Supporting Evidence: </a:t>
                      </a:r>
                    </a:p>
                    <a:p>
                      <a:endParaRPr lang="en-US" sz="600" dirty="0">
                        <a:latin typeface="Calibri" panose="020F0502020204030204" pitchFamily="34" charset="0"/>
                        <a:ea typeface="Calibri" panose="020F0502020204030204" pitchFamily="34" charset="0"/>
                        <a:cs typeface="Calibri" panose="020F0502020204030204" pitchFamily="34" charset="0"/>
                      </a:endParaRPr>
                    </a:p>
                    <a:p>
                      <a:r>
                        <a:rPr lang="en-GB" sz="600" dirty="0">
                          <a:latin typeface="Calibri" panose="020F0502020204030204" pitchFamily="34" charset="0"/>
                          <a:ea typeface="Calibri" panose="020F0502020204030204" pitchFamily="34" charset="0"/>
                          <a:cs typeface="Calibri" panose="020F0502020204030204" pitchFamily="34" charset="0"/>
                        </a:rPr>
                        <a:t>Swimming assessments Instructor feedback Progress trackers</a:t>
                      </a:r>
                    </a:p>
                    <a:p>
                      <a:endParaRPr lang="en-GB" sz="600" dirty="0">
                        <a:latin typeface="Calibri" panose="020F0502020204030204" pitchFamily="34" charset="0"/>
                        <a:ea typeface="Calibri" panose="020F0502020204030204" pitchFamily="34" charset="0"/>
                        <a:cs typeface="Calibri" panose="020F0502020204030204" pitchFamily="34" charset="0"/>
                      </a:endParaRPr>
                    </a:p>
                    <a:p>
                      <a:r>
                        <a:rPr lang="en-GB" sz="600" b="1" u="sng" dirty="0">
                          <a:latin typeface="Calibri" panose="020F0502020204030204" pitchFamily="34" charset="0"/>
                          <a:ea typeface="Calibri" panose="020F0502020204030204" pitchFamily="34" charset="0"/>
                          <a:cs typeface="Calibri" panose="020F0502020204030204" pitchFamily="34" charset="0"/>
                        </a:rPr>
                        <a:t>What didn’t go well?: </a:t>
                      </a:r>
                    </a:p>
                    <a:p>
                      <a:endParaRPr lang="en-GB" sz="600" dirty="0">
                        <a:latin typeface="Calibri" panose="020F0502020204030204" pitchFamily="34" charset="0"/>
                        <a:ea typeface="Calibri" panose="020F0502020204030204" pitchFamily="34" charset="0"/>
                        <a:cs typeface="Calibri" panose="020F0502020204030204" pitchFamily="34" charset="0"/>
                      </a:endParaRPr>
                    </a:p>
                    <a:p>
                      <a:r>
                        <a:rPr lang="en-GB" sz="600" dirty="0">
                          <a:latin typeface="Calibri" panose="020F0502020204030204" pitchFamily="34" charset="0"/>
                          <a:ea typeface="Calibri" panose="020F0502020204030204" pitchFamily="34" charset="0"/>
                          <a:cs typeface="Calibri" panose="020F0502020204030204" pitchFamily="34" charset="0"/>
                        </a:rPr>
                        <a:t>Pupils did not achieve consistent stroke technique. Further opportunities for repetition are required.</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74969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ea typeface="Calibri" panose="020F0502020204030204" pitchFamily="34" charset="0"/>
                          <a:cs typeface="Calibri" panose="020F0502020204030204" pitchFamily="34" charset="0"/>
                        </a:rPr>
                        <a:t>3. </a:t>
                      </a:r>
                      <a:r>
                        <a:rPr lang="en-US" sz="600" dirty="0">
                          <a:effectLst/>
                          <a:latin typeface="Calibri" panose="020F0502020204030204" pitchFamily="34" charset="0"/>
                          <a:ea typeface="Calibri" panose="020F0502020204030204" pitchFamily="34" charset="0"/>
                          <a:cs typeface="Calibri" panose="020F0502020204030204" pitchFamily="34" charset="0"/>
                        </a:rPr>
                        <a:t>Perform safe self-rescue in different water-based situations</a:t>
                      </a:r>
                      <a:endParaRPr lang="en-GB" sz="600" dirty="0">
                        <a:effectLst/>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ea typeface="Calibri" panose="020F0502020204030204" pitchFamily="34" charset="0"/>
                          <a:cs typeface="Calibri" panose="020F0502020204030204" pitchFamily="34" charset="0"/>
                        </a:rPr>
                        <a:t>Pupils practised safe entry and exit techniques and developed confidence in the water. Water safety remained an important part of lessons.</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dirty="0">
                          <a:latin typeface="Calibri" panose="020F0502020204030204" pitchFamily="34" charset="0"/>
                          <a:ea typeface="Calibri" panose="020F0502020204030204" pitchFamily="34" charset="0"/>
                          <a:cs typeface="Calibri" panose="020F0502020204030204" pitchFamily="34" charset="0"/>
                        </a:rPr>
                        <a:t>Supporting evidence</a:t>
                      </a:r>
                      <a:endParaRPr lang="en-GB" sz="600" dirty="0">
                        <a:latin typeface="Calibri" panose="020F0502020204030204" pitchFamily="34" charset="0"/>
                        <a:ea typeface="Calibri" panose="020F0502020204030204" pitchFamily="34" charset="0"/>
                        <a:cs typeface="Calibri" panose="020F0502020204030204" pitchFamily="34" charset="0"/>
                      </a:endParaRPr>
                    </a:p>
                    <a:p>
                      <a:r>
                        <a:rPr lang="en-GB" sz="600" dirty="0">
                          <a:latin typeface="Calibri" panose="020F0502020204030204" pitchFamily="34" charset="0"/>
                          <a:ea typeface="Calibri" panose="020F0502020204030204" pitchFamily="34" charset="0"/>
                          <a:cs typeface="Calibri" panose="020F0502020204030204" pitchFamily="34" charset="0"/>
                        </a:rPr>
                        <a:t>Swimming lesson records </a:t>
                      </a:r>
                    </a:p>
                    <a:p>
                      <a:r>
                        <a:rPr lang="en-GB" sz="600" dirty="0">
                          <a:latin typeface="Calibri" panose="020F0502020204030204" pitchFamily="34" charset="0"/>
                          <a:ea typeface="Calibri" panose="020F0502020204030204" pitchFamily="34" charset="0"/>
                          <a:cs typeface="Calibri" panose="020F0502020204030204" pitchFamily="34" charset="0"/>
                        </a:rPr>
                        <a:t>Tutor observations </a:t>
                      </a:r>
                    </a:p>
                    <a:p>
                      <a:r>
                        <a:rPr lang="en-GB" sz="600" b="1" dirty="0">
                          <a:latin typeface="Calibri" panose="020F0502020204030204" pitchFamily="34" charset="0"/>
                          <a:ea typeface="Calibri" panose="020F0502020204030204" pitchFamily="34" charset="0"/>
                          <a:cs typeface="Calibri" panose="020F0502020204030204" pitchFamily="34" charset="0"/>
                        </a:rPr>
                        <a:t>What didn't go well</a:t>
                      </a:r>
                      <a:endParaRPr lang="en-GB" sz="600" dirty="0">
                        <a:latin typeface="Calibri" panose="020F0502020204030204" pitchFamily="34" charset="0"/>
                        <a:ea typeface="Calibri" panose="020F0502020204030204" pitchFamily="34" charset="0"/>
                        <a:cs typeface="Calibri" panose="020F0502020204030204" pitchFamily="34" charset="0"/>
                      </a:endParaRPr>
                    </a:p>
                    <a:p>
                      <a:r>
                        <a:rPr lang="en-GB" sz="600" dirty="0">
                          <a:latin typeface="Calibri" panose="020F0502020204030204" pitchFamily="34" charset="0"/>
                          <a:ea typeface="Calibri" panose="020F0502020204030204" pitchFamily="34" charset="0"/>
                          <a:cs typeface="Calibri" panose="020F0502020204030204" pitchFamily="34" charset="0"/>
                        </a:rPr>
                        <a:t>Some pupils require additional opportunities to generalise water safety skills. Self- rescue was not appropriate for our children at this point. </a:t>
                      </a:r>
                    </a:p>
                    <a:p>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4104492898"/>
              </p:ext>
            </p:extLst>
          </p:nvPr>
        </p:nvGraphicFramePr>
        <p:xfrm>
          <a:off x="201820" y="631508"/>
          <a:ext cx="5530128" cy="28651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ea typeface="Calibri" panose="020F0502020204030204" pitchFamily="34" charset="0"/>
                          <a:cs typeface="Calibri" panose="020F0502020204030204" pitchFamily="34" charset="0"/>
                        </a:rPr>
                        <a:t>1. </a:t>
                      </a:r>
                      <a:r>
                        <a:rPr lang="en-US" sz="600" dirty="0">
                          <a:effectLst/>
                          <a:latin typeface="Calibri" panose="020F0502020204030204" pitchFamily="34" charset="0"/>
                          <a:ea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ea typeface="Calibri" panose="020F0502020204030204" pitchFamily="34" charset="0"/>
                          <a:cs typeface="Calibri" panose="020F0502020204030204" pitchFamily="34" charset="0"/>
                        </a:rPr>
                        <a:t>A new PE curriculum was developed with support from the </a:t>
                      </a:r>
                      <a:r>
                        <a:rPr lang="en-GB" sz="600" dirty="0" err="1">
                          <a:latin typeface="Calibri" panose="020F0502020204030204" pitchFamily="34" charset="0"/>
                          <a:ea typeface="Calibri" panose="020F0502020204030204" pitchFamily="34" charset="0"/>
                          <a:cs typeface="Calibri" panose="020F0502020204030204" pitchFamily="34" charset="0"/>
                        </a:rPr>
                        <a:t>AfPE</a:t>
                      </a:r>
                      <a:r>
                        <a:rPr lang="en-GB" sz="600" dirty="0">
                          <a:latin typeface="Calibri" panose="020F0502020204030204" pitchFamily="34" charset="0"/>
                          <a:ea typeface="Calibri" panose="020F0502020204030204" pitchFamily="34" charset="0"/>
                          <a:cs typeface="Calibri" panose="020F0502020204030204" pitchFamily="34" charset="0"/>
                        </a:rPr>
                        <a:t> SEND Specialist, Occupational Therapy Team and PE Lead.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ea typeface="Calibri" panose="020F0502020204030204" pitchFamily="34" charset="0"/>
                          <a:cs typeface="Calibri" panose="020F0502020204030204" pitchFamily="34" charset="0"/>
                        </a:rPr>
                        <a:t>OT-led training and regular teacher check-ins improved staff understanding.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ea typeface="Calibri" panose="020F0502020204030204" pitchFamily="34" charset="0"/>
                          <a:cs typeface="Calibri" panose="020F0502020204030204" pitchFamily="34" charset="0"/>
                        </a:rPr>
                        <a:t>Real PE was purchased to support high-quality curriculum delivery.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ea typeface="Calibri" panose="020F0502020204030204" pitchFamily="34" charset="0"/>
                          <a:cs typeface="Calibri" panose="020F0502020204030204" pitchFamily="34" charset="0"/>
                        </a:rPr>
                        <a:t>Two Therapy Assistants were recruited to strengthen future provision.</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u="sng" dirty="0">
                          <a:latin typeface="Calibri" panose="020F0502020204030204" pitchFamily="34" charset="0"/>
                          <a:ea typeface="Calibri" panose="020F0502020204030204" pitchFamily="34" charset="0"/>
                          <a:cs typeface="Calibri" panose="020F0502020204030204" pitchFamily="34" charset="0"/>
                        </a:rPr>
                        <a:t>Supporting evidence:</a:t>
                      </a:r>
                      <a:endParaRPr lang="en-GB" sz="600" u="sng" dirty="0">
                        <a:latin typeface="Calibri" panose="020F0502020204030204" pitchFamily="34" charset="0"/>
                        <a:ea typeface="Calibri" panose="020F0502020204030204" pitchFamily="34" charset="0"/>
                        <a:cs typeface="Calibri" panose="020F0502020204030204" pitchFamily="34" charset="0"/>
                      </a:endParaRPr>
                    </a:p>
                    <a:p>
                      <a:r>
                        <a:rPr lang="en-GB" sz="600" dirty="0">
                          <a:latin typeface="Calibri" panose="020F0502020204030204" pitchFamily="34" charset="0"/>
                          <a:ea typeface="Calibri" panose="020F0502020204030204" pitchFamily="34" charset="0"/>
                          <a:cs typeface="Calibri" panose="020F0502020204030204" pitchFamily="34" charset="0"/>
                        </a:rPr>
                        <a:t>Sport curriculum  </a:t>
                      </a:r>
                    </a:p>
                    <a:p>
                      <a:r>
                        <a:rPr lang="en-GB" sz="600" dirty="0">
                          <a:latin typeface="Calibri" panose="020F0502020204030204" pitchFamily="34" charset="0"/>
                          <a:ea typeface="Calibri" panose="020F0502020204030204" pitchFamily="34" charset="0"/>
                          <a:cs typeface="Calibri" panose="020F0502020204030204" pitchFamily="34" charset="0"/>
                        </a:rPr>
                        <a:t>Real PE purchase </a:t>
                      </a:r>
                    </a:p>
                    <a:p>
                      <a:r>
                        <a:rPr lang="en-GB" sz="600" dirty="0">
                          <a:latin typeface="Calibri" panose="020F0502020204030204" pitchFamily="34" charset="0"/>
                          <a:ea typeface="Calibri" panose="020F0502020204030204" pitchFamily="34" charset="0"/>
                          <a:cs typeface="Calibri" panose="020F0502020204030204" pitchFamily="34" charset="0"/>
                        </a:rPr>
                        <a:t>OT meeting notes </a:t>
                      </a:r>
                    </a:p>
                    <a:p>
                      <a:r>
                        <a:rPr lang="en-GB" sz="600" b="1" u="sng" dirty="0">
                          <a:latin typeface="Calibri" panose="020F0502020204030204" pitchFamily="34" charset="0"/>
                          <a:ea typeface="Calibri" panose="020F0502020204030204" pitchFamily="34" charset="0"/>
                          <a:cs typeface="Calibri" panose="020F0502020204030204" pitchFamily="34" charset="0"/>
                        </a:rPr>
                        <a:t>What didn't go well:</a:t>
                      </a:r>
                    </a:p>
                    <a:p>
                      <a:r>
                        <a:rPr lang="en-GB" sz="600" dirty="0">
                          <a:latin typeface="Calibri" panose="020F0502020204030204" pitchFamily="34" charset="0"/>
                          <a:ea typeface="Calibri" panose="020F0502020204030204" pitchFamily="34" charset="0"/>
                          <a:cs typeface="Calibri" panose="020F0502020204030204" pitchFamily="34" charset="0"/>
                        </a:rPr>
                        <a:t>Curriculum objectives now need embedding into everyday practice. </a:t>
                      </a:r>
                    </a:p>
                    <a:p>
                      <a:r>
                        <a:rPr lang="en-GB" sz="600" dirty="0">
                          <a:latin typeface="Calibri" panose="020F0502020204030204" pitchFamily="34" charset="0"/>
                          <a:ea typeface="Calibri" panose="020F0502020204030204" pitchFamily="34" charset="0"/>
                          <a:cs typeface="Calibri" panose="020F0502020204030204" pitchFamily="34" charset="0"/>
                        </a:rPr>
                        <a:t>Further staff training is required so tutors confidently deliver activities during PE sessions. </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ea typeface="Calibri" panose="020F0502020204030204" pitchFamily="34" charset="0"/>
                          <a:cs typeface="Calibri" panose="020F0502020204030204" pitchFamily="34" charset="0"/>
                        </a:rPr>
                        <a:t>2. </a:t>
                      </a:r>
                      <a:r>
                        <a:rPr lang="en-US" sz="600" dirty="0">
                          <a:effectLst/>
                          <a:latin typeface="Calibri" panose="020F0502020204030204" pitchFamily="34" charset="0"/>
                          <a:ea typeface="Calibri" panose="020F0502020204030204" pitchFamily="34" charset="0"/>
                          <a:cs typeface="Calibri" panose="020F0502020204030204" pitchFamily="34" charset="0"/>
                        </a:rPr>
                        <a:t>Increasing engagement of all pupils in regular physical activity and sporting activities</a:t>
                      </a:r>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600" dirty="0">
                          <a:latin typeface="Calibri" panose="020F0502020204030204" pitchFamily="34" charset="0"/>
                          <a:ea typeface="Calibri" panose="020F0502020204030204" pitchFamily="34" charset="0"/>
                          <a:cs typeface="Calibri" panose="020F0502020204030204" pitchFamily="34" charset="0"/>
                        </a:rPr>
                        <a:t>Weekly OT circuit groups continued.</a:t>
                      </a:r>
                    </a:p>
                    <a:p>
                      <a:pPr marL="171450" indent="-171450">
                        <a:buFont typeface="Arial" panose="020B0604020202020204" pitchFamily="34" charset="0"/>
                        <a:buChar char="•"/>
                      </a:pPr>
                      <a:r>
                        <a:rPr lang="en-GB" sz="600" dirty="0">
                          <a:latin typeface="Calibri" panose="020F0502020204030204" pitchFamily="34" charset="0"/>
                          <a:ea typeface="Calibri" panose="020F0502020204030204" pitchFamily="34" charset="0"/>
                          <a:cs typeface="Calibri" panose="020F0502020204030204" pitchFamily="34" charset="0"/>
                        </a:rPr>
                        <a:t>Weekly dance sessions were delivered.</a:t>
                      </a:r>
                    </a:p>
                    <a:p>
                      <a:pPr marL="171450" indent="-171450">
                        <a:buFont typeface="Arial" panose="020B0604020202020204" pitchFamily="34" charset="0"/>
                        <a:buChar char="•"/>
                      </a:pPr>
                      <a:r>
                        <a:rPr lang="en-GB" sz="600" dirty="0">
                          <a:latin typeface="Calibri" panose="020F0502020204030204" pitchFamily="34" charset="0"/>
                          <a:ea typeface="Calibri" panose="020F0502020204030204" pitchFamily="34" charset="0"/>
                          <a:cs typeface="Calibri" panose="020F0502020204030204" pitchFamily="34" charset="0"/>
                        </a:rPr>
                        <a:t>Swimming provision continued throughout the year. </a:t>
                      </a:r>
                    </a:p>
                    <a:p>
                      <a:pPr marL="171450" indent="-171450">
                        <a:buFont typeface="Arial" panose="020B0604020202020204" pitchFamily="34" charset="0"/>
                        <a:buChar char="•"/>
                      </a:pPr>
                      <a:r>
                        <a:rPr lang="en-GB" sz="600" dirty="0">
                          <a:latin typeface="Calibri" panose="020F0502020204030204" pitchFamily="34" charset="0"/>
                          <a:ea typeface="Calibri" panose="020F0502020204030204" pitchFamily="34" charset="0"/>
                          <a:cs typeface="Calibri" panose="020F0502020204030204" pitchFamily="34" charset="0"/>
                        </a:rPr>
                        <a:t>Pupils accessed a wider range of structured physical activity within the school.</a:t>
                      </a:r>
                    </a:p>
                    <a:p>
                      <a:pPr marL="0" indent="0">
                        <a:buFont typeface="Arial" panose="020B0604020202020204" pitchFamily="34" charset="0"/>
                        <a:buNone/>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dirty="0">
                          <a:latin typeface="Calibri" panose="020F0502020204030204" pitchFamily="34" charset="0"/>
                          <a:ea typeface="Calibri" panose="020F0502020204030204" pitchFamily="34" charset="0"/>
                          <a:cs typeface="Calibri" panose="020F0502020204030204" pitchFamily="34" charset="0"/>
                        </a:rPr>
                        <a:t>Supporting evidence</a:t>
                      </a:r>
                      <a:endParaRPr lang="en-GB" sz="600" dirty="0">
                        <a:latin typeface="Calibri" panose="020F0502020204030204" pitchFamily="34" charset="0"/>
                        <a:ea typeface="Calibri" panose="020F0502020204030204" pitchFamily="34" charset="0"/>
                        <a:cs typeface="Calibri" panose="020F0502020204030204" pitchFamily="34" charset="0"/>
                      </a:endParaRPr>
                    </a:p>
                    <a:p>
                      <a:r>
                        <a:rPr lang="en-GB" sz="600" dirty="0">
                          <a:latin typeface="Calibri" panose="020F0502020204030204" pitchFamily="34" charset="0"/>
                          <a:ea typeface="Calibri" panose="020F0502020204030204" pitchFamily="34" charset="0"/>
                          <a:cs typeface="Calibri" panose="020F0502020204030204" pitchFamily="34" charset="0"/>
                        </a:rPr>
                        <a:t>OT attendance </a:t>
                      </a:r>
                    </a:p>
                    <a:p>
                      <a:r>
                        <a:rPr lang="en-GB" sz="600" dirty="0">
                          <a:latin typeface="Calibri" panose="020F0502020204030204" pitchFamily="34" charset="0"/>
                          <a:ea typeface="Calibri" panose="020F0502020204030204" pitchFamily="34" charset="0"/>
                          <a:cs typeface="Calibri" panose="020F0502020204030204" pitchFamily="34" charset="0"/>
                        </a:rPr>
                        <a:t>Dance registers </a:t>
                      </a:r>
                    </a:p>
                    <a:p>
                      <a:r>
                        <a:rPr lang="en-GB" sz="600" dirty="0">
                          <a:latin typeface="Calibri" panose="020F0502020204030204" pitchFamily="34" charset="0"/>
                          <a:ea typeface="Calibri" panose="020F0502020204030204" pitchFamily="34" charset="0"/>
                          <a:cs typeface="Calibri" panose="020F0502020204030204" pitchFamily="34" charset="0"/>
                        </a:rPr>
                        <a:t>Swimming records </a:t>
                      </a:r>
                    </a:p>
                    <a:p>
                      <a:r>
                        <a:rPr lang="en-GB" sz="600" dirty="0">
                          <a:latin typeface="Calibri" panose="020F0502020204030204" pitchFamily="34" charset="0"/>
                          <a:ea typeface="Calibri" panose="020F0502020204030204" pitchFamily="34" charset="0"/>
                          <a:cs typeface="Calibri" panose="020F0502020204030204" pitchFamily="34" charset="0"/>
                        </a:rPr>
                        <a:t>EFL evidence </a:t>
                      </a:r>
                    </a:p>
                    <a:p>
                      <a:r>
                        <a:rPr lang="en-GB" sz="600" b="1" dirty="0">
                          <a:latin typeface="Calibri" panose="020F0502020204030204" pitchFamily="34" charset="0"/>
                          <a:ea typeface="Calibri" panose="020F0502020204030204" pitchFamily="34" charset="0"/>
                          <a:cs typeface="Calibri" panose="020F0502020204030204" pitchFamily="34" charset="0"/>
                        </a:rPr>
                        <a:t>What didn't go well</a:t>
                      </a:r>
                    </a:p>
                    <a:p>
                      <a:r>
                        <a:rPr lang="en-GB" sz="600" dirty="0">
                          <a:latin typeface="Calibri" panose="020F0502020204030204" pitchFamily="34" charset="0"/>
                          <a:ea typeface="Calibri" panose="020F0502020204030204" pitchFamily="34" charset="0"/>
                          <a:cs typeface="Calibri" panose="020F0502020204030204" pitchFamily="34" charset="0"/>
                        </a:rPr>
                        <a:t>Group objectives were not always aligned with the new curriculum. </a:t>
                      </a:r>
                    </a:p>
                    <a:p>
                      <a:r>
                        <a:rPr lang="en-GB" sz="600" dirty="0">
                          <a:latin typeface="Calibri" panose="020F0502020204030204" pitchFamily="34" charset="0"/>
                          <a:ea typeface="Calibri" panose="020F0502020204030204" pitchFamily="34" charset="0"/>
                          <a:cs typeface="Calibri" panose="020F0502020204030204" pitchFamily="34" charset="0"/>
                        </a:rPr>
                        <a:t>Greater consistency is needed across all physical activity groups.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629081440"/>
              </p:ext>
            </p:extLst>
          </p:nvPr>
        </p:nvGraphicFramePr>
        <p:xfrm>
          <a:off x="304799" y="633397"/>
          <a:ext cx="5530128" cy="30480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ea typeface="Calibri" panose="020F0502020204030204" pitchFamily="34" charset="0"/>
                          <a:cs typeface="Calibri" panose="020F0502020204030204" pitchFamily="34" charset="0"/>
                        </a:rPr>
                        <a:t>3. </a:t>
                      </a:r>
                      <a:r>
                        <a:rPr lang="en-US" sz="600" b="0" dirty="0">
                          <a:effectLst/>
                          <a:latin typeface="Calibri" panose="020F0502020204030204" pitchFamily="34" charset="0"/>
                          <a:ea typeface="Calibri" panose="020F0502020204030204" pitchFamily="34" charset="0"/>
                          <a:cs typeface="Calibri" panose="020F0502020204030204" pitchFamily="34" charset="0"/>
                        </a:rPr>
                        <a:t>Raising the profile of PE and sport across the school, to support whole school improvement</a:t>
                      </a:r>
                      <a:endParaRPr lang="en-US" sz="600" b="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ea typeface="Calibri" panose="020F0502020204030204" pitchFamily="34" charset="0"/>
                          <a:cs typeface="Calibri" panose="020F0502020204030204" pitchFamily="34" charset="0"/>
                        </a:rPr>
                        <a:t>PE became more integrated within the wider curriculum.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ea typeface="Calibri" panose="020F0502020204030204" pitchFamily="34" charset="0"/>
                          <a:cs typeface="Calibri" panose="020F0502020204030204" pitchFamily="34" charset="0"/>
                        </a:rPr>
                        <a:t>The school strengthened links with external agencies.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latin typeface="Calibri" panose="020F0502020204030204" pitchFamily="34" charset="0"/>
                          <a:ea typeface="Calibri" panose="020F0502020204030204" pitchFamily="34" charset="0"/>
                          <a:cs typeface="Calibri" panose="020F0502020204030204" pitchFamily="34" charset="0"/>
                        </a:rPr>
                        <a:t>Planning for future sporting events began.</a:t>
                      </a: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u="sng" dirty="0">
                          <a:latin typeface="Calibri" panose="020F0502020204030204" pitchFamily="34" charset="0"/>
                          <a:ea typeface="Calibri" panose="020F0502020204030204" pitchFamily="34" charset="0"/>
                          <a:cs typeface="Calibri" panose="020F0502020204030204" pitchFamily="34" charset="0"/>
                        </a:rPr>
                        <a:t>Supporting evidence:</a:t>
                      </a:r>
                      <a:endParaRPr lang="en-GB" sz="600" u="sng" dirty="0">
                        <a:latin typeface="Calibri" panose="020F0502020204030204" pitchFamily="34" charset="0"/>
                        <a:ea typeface="Calibri" panose="020F0502020204030204" pitchFamily="34" charset="0"/>
                        <a:cs typeface="Calibri" panose="020F0502020204030204" pitchFamily="34" charset="0"/>
                      </a:endParaRPr>
                    </a:p>
                    <a:p>
                      <a:r>
                        <a:rPr lang="en-GB" sz="600" dirty="0">
                          <a:latin typeface="Calibri" panose="020F0502020204030204" pitchFamily="34" charset="0"/>
                          <a:ea typeface="Calibri" panose="020F0502020204030204" pitchFamily="34" charset="0"/>
                          <a:cs typeface="Calibri" panose="020F0502020204030204" pitchFamily="34" charset="0"/>
                        </a:rPr>
                        <a:t>Curriculum documents </a:t>
                      </a:r>
                    </a:p>
                    <a:p>
                      <a:r>
                        <a:rPr lang="en-GB" sz="600" dirty="0">
                          <a:latin typeface="Calibri" panose="020F0502020204030204" pitchFamily="34" charset="0"/>
                          <a:ea typeface="Calibri" panose="020F0502020204030204" pitchFamily="34" charset="0"/>
                          <a:cs typeface="Calibri" panose="020F0502020204030204" pitchFamily="34" charset="0"/>
                        </a:rPr>
                        <a:t>Partnership meetings </a:t>
                      </a:r>
                    </a:p>
                    <a:p>
                      <a:r>
                        <a:rPr lang="en-GB" sz="600" b="1" u="sng" dirty="0">
                          <a:latin typeface="Calibri" panose="020F0502020204030204" pitchFamily="34" charset="0"/>
                          <a:ea typeface="Calibri" panose="020F0502020204030204" pitchFamily="34" charset="0"/>
                          <a:cs typeface="Calibri" panose="020F0502020204030204" pitchFamily="34" charset="0"/>
                        </a:rPr>
                        <a:t>What didn't go well:</a:t>
                      </a:r>
                    </a:p>
                    <a:p>
                      <a:r>
                        <a:rPr lang="en-GB" sz="600" dirty="0">
                          <a:latin typeface="Calibri" panose="020F0502020204030204" pitchFamily="34" charset="0"/>
                          <a:ea typeface="Calibri" panose="020F0502020204030204" pitchFamily="34" charset="0"/>
                          <a:cs typeface="Calibri" panose="020F0502020204030204" pitchFamily="34" charset="0"/>
                        </a:rPr>
                        <a:t>Family sporting events were not introduced. </a:t>
                      </a:r>
                    </a:p>
                    <a:p>
                      <a:r>
                        <a:rPr lang="en-GB" sz="600" dirty="0">
                          <a:latin typeface="Calibri" panose="020F0502020204030204" pitchFamily="34" charset="0"/>
                          <a:ea typeface="Calibri" panose="020F0502020204030204" pitchFamily="34" charset="0"/>
                          <a:cs typeface="Calibri" panose="020F0502020204030204" pitchFamily="34" charset="0"/>
                        </a:rPr>
                        <a:t>More whole-school sporting celebrations are required.</a:t>
                      </a:r>
                    </a:p>
                    <a:p>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ea typeface="Calibri" panose="020F0502020204030204" pitchFamily="34" charset="0"/>
                          <a:cs typeface="Calibri" panose="020F0502020204030204" pitchFamily="34" charset="0"/>
                        </a:rPr>
                        <a:t>4. </a:t>
                      </a:r>
                      <a:r>
                        <a:rPr lang="en-US" sz="600" dirty="0">
                          <a:effectLst/>
                          <a:latin typeface="Calibri" panose="020F0502020204030204" pitchFamily="34" charset="0"/>
                          <a:ea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latin typeface="Calibri" panose="020F0502020204030204" pitchFamily="34" charset="0"/>
                          <a:ea typeface="Calibri" panose="020F0502020204030204" pitchFamily="34" charset="0"/>
                          <a:cs typeface="Calibri" panose="020F0502020204030204" pitchFamily="34" charset="0"/>
                        </a:rPr>
                        <a:t>Pupils participated in:</a:t>
                      </a:r>
                    </a:p>
                    <a:p>
                      <a:pPr marL="171450" indent="-171450">
                        <a:buFont typeface="Arial" panose="020B0604020202020204" pitchFamily="34" charset="0"/>
                        <a:buChar char="•"/>
                      </a:pPr>
                      <a:r>
                        <a:rPr lang="en-GB" sz="600" dirty="0">
                          <a:latin typeface="Calibri" panose="020F0502020204030204" pitchFamily="34" charset="0"/>
                          <a:ea typeface="Calibri" panose="020F0502020204030204" pitchFamily="34" charset="0"/>
                          <a:cs typeface="Calibri" panose="020F0502020204030204" pitchFamily="34" charset="0"/>
                        </a:rPr>
                        <a:t>Wheels for All </a:t>
                      </a:r>
                    </a:p>
                    <a:p>
                      <a:pPr marL="171450" indent="-171450">
                        <a:buFont typeface="Arial" panose="020B0604020202020204" pitchFamily="34" charset="0"/>
                        <a:buChar char="•"/>
                      </a:pPr>
                      <a:r>
                        <a:rPr lang="en-GB" sz="600" dirty="0" err="1">
                          <a:latin typeface="Calibri" panose="020F0502020204030204" pitchFamily="34" charset="0"/>
                          <a:ea typeface="Calibri" panose="020F0502020204030204" pitchFamily="34" charset="0"/>
                          <a:cs typeface="Calibri" panose="020F0502020204030204" pitchFamily="34" charset="0"/>
                        </a:rPr>
                        <a:t>Bouncability</a:t>
                      </a:r>
                      <a:r>
                        <a:rPr lang="en-GB" sz="600" dirty="0">
                          <a:latin typeface="Calibri" panose="020F0502020204030204" pitchFamily="34" charset="0"/>
                          <a:ea typeface="Calibri" panose="020F0502020204030204" pitchFamily="34" charset="0"/>
                          <a:cs typeface="Calibri" panose="020F0502020204030204" pitchFamily="34" charset="0"/>
                        </a:rPr>
                        <a:t> </a:t>
                      </a:r>
                    </a:p>
                    <a:p>
                      <a:pPr marL="171450" indent="-171450">
                        <a:buFont typeface="Arial" panose="020B0604020202020204" pitchFamily="34" charset="0"/>
                        <a:buChar char="•"/>
                      </a:pPr>
                      <a:r>
                        <a:rPr lang="en-GB" sz="600" dirty="0">
                          <a:latin typeface="Calibri" panose="020F0502020204030204" pitchFamily="34" charset="0"/>
                          <a:ea typeface="Calibri" panose="020F0502020204030204" pitchFamily="34" charset="0"/>
                          <a:cs typeface="Calibri" panose="020F0502020204030204" pitchFamily="34" charset="0"/>
                        </a:rPr>
                        <a:t>Danbury Residential </a:t>
                      </a:r>
                    </a:p>
                    <a:p>
                      <a:pPr marL="171450" indent="-171450">
                        <a:buFont typeface="Arial" panose="020B0604020202020204" pitchFamily="34" charset="0"/>
                        <a:buChar char="•"/>
                      </a:pPr>
                      <a:r>
                        <a:rPr lang="en-GB" sz="600" dirty="0">
                          <a:latin typeface="Calibri" panose="020F0502020204030204" pitchFamily="34" charset="0"/>
                          <a:ea typeface="Calibri" panose="020F0502020204030204" pitchFamily="34" charset="0"/>
                          <a:cs typeface="Calibri" panose="020F0502020204030204" pitchFamily="34" charset="0"/>
                        </a:rPr>
                        <a:t>Community swimming </a:t>
                      </a:r>
                    </a:p>
                    <a:p>
                      <a:pPr marL="171450" indent="-171450">
                        <a:buFont typeface="Arial" panose="020B0604020202020204" pitchFamily="34" charset="0"/>
                        <a:buChar char="•"/>
                      </a:pPr>
                      <a:r>
                        <a:rPr lang="en-GB" sz="600" dirty="0">
                          <a:latin typeface="Calibri" panose="020F0502020204030204" pitchFamily="34" charset="0"/>
                          <a:ea typeface="Calibri" panose="020F0502020204030204" pitchFamily="34" charset="0"/>
                          <a:cs typeface="Calibri" panose="020F0502020204030204" pitchFamily="34" charset="0"/>
                        </a:rPr>
                        <a:t>Parkour </a:t>
                      </a:r>
                    </a:p>
                    <a:p>
                      <a:pPr marL="171450" indent="-171450">
                        <a:buFont typeface="Arial" panose="020B0604020202020204" pitchFamily="34" charset="0"/>
                        <a:buChar char="•"/>
                      </a:pPr>
                      <a:r>
                        <a:rPr lang="en-GB" sz="600" dirty="0">
                          <a:latin typeface="Calibri" panose="020F0502020204030204" pitchFamily="34" charset="0"/>
                          <a:ea typeface="Calibri" panose="020F0502020204030204" pitchFamily="34" charset="0"/>
                          <a:cs typeface="Calibri" panose="020F0502020204030204" pitchFamily="34" charset="0"/>
                        </a:rPr>
                        <a:t>Weekly dance </a:t>
                      </a:r>
                    </a:p>
                    <a:p>
                      <a:pPr marL="171450" indent="-171450">
                        <a:buFont typeface="Arial" panose="020B0604020202020204" pitchFamily="34" charset="0"/>
                        <a:buChar char="•"/>
                      </a:pPr>
                      <a:r>
                        <a:rPr lang="en-GB" sz="600" dirty="0">
                          <a:latin typeface="Calibri" panose="020F0502020204030204" pitchFamily="34" charset="0"/>
                          <a:ea typeface="Calibri" panose="020F0502020204030204" pitchFamily="34" charset="0"/>
                          <a:cs typeface="Calibri" panose="020F0502020204030204" pitchFamily="34" charset="0"/>
                        </a:rPr>
                        <a:t>School sports groups</a:t>
                      </a:r>
                    </a:p>
                    <a:p>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u="sng" dirty="0">
                          <a:latin typeface="Calibri" panose="020F0502020204030204" pitchFamily="34" charset="0"/>
                          <a:ea typeface="Calibri" panose="020F0502020204030204" pitchFamily="34" charset="0"/>
                          <a:cs typeface="Calibri" panose="020F0502020204030204" pitchFamily="34" charset="0"/>
                        </a:rPr>
                        <a:t>Supporting evidence:</a:t>
                      </a:r>
                      <a:endParaRPr lang="en-GB" sz="600" u="sng" dirty="0">
                        <a:latin typeface="Calibri" panose="020F0502020204030204" pitchFamily="34" charset="0"/>
                        <a:ea typeface="Calibri" panose="020F0502020204030204" pitchFamily="34" charset="0"/>
                        <a:cs typeface="Calibri" panose="020F0502020204030204" pitchFamily="34" charset="0"/>
                      </a:endParaRPr>
                    </a:p>
                    <a:p>
                      <a:r>
                        <a:rPr lang="en-GB" sz="600" dirty="0">
                          <a:latin typeface="Calibri" panose="020F0502020204030204" pitchFamily="34" charset="0"/>
                          <a:ea typeface="Calibri" panose="020F0502020204030204" pitchFamily="34" charset="0"/>
                          <a:cs typeface="Calibri" panose="020F0502020204030204" pitchFamily="34" charset="0"/>
                        </a:rPr>
                        <a:t>Registers </a:t>
                      </a:r>
                    </a:p>
                    <a:p>
                      <a:r>
                        <a:rPr lang="en-GB" sz="600" dirty="0">
                          <a:latin typeface="Calibri" panose="020F0502020204030204" pitchFamily="34" charset="0"/>
                          <a:ea typeface="Calibri" panose="020F0502020204030204" pitchFamily="34" charset="0"/>
                          <a:cs typeface="Calibri" panose="020F0502020204030204" pitchFamily="34" charset="0"/>
                        </a:rPr>
                        <a:t>Risk assessments </a:t>
                      </a:r>
                    </a:p>
                    <a:p>
                      <a:r>
                        <a:rPr lang="en-GB" sz="600" dirty="0">
                          <a:latin typeface="Calibri" panose="020F0502020204030204" pitchFamily="34" charset="0"/>
                          <a:ea typeface="Calibri" panose="020F0502020204030204" pitchFamily="34" charset="0"/>
                          <a:cs typeface="Calibri" panose="020F0502020204030204" pitchFamily="34" charset="0"/>
                        </a:rPr>
                        <a:t>Consent forms </a:t>
                      </a:r>
                    </a:p>
                    <a:p>
                      <a:r>
                        <a:rPr lang="en-GB" sz="600" dirty="0">
                          <a:latin typeface="Calibri" panose="020F0502020204030204" pitchFamily="34" charset="0"/>
                          <a:ea typeface="Calibri" panose="020F0502020204030204" pitchFamily="34" charset="0"/>
                          <a:cs typeface="Calibri" panose="020F0502020204030204" pitchFamily="34" charset="0"/>
                        </a:rPr>
                        <a:t>EFL evidence </a:t>
                      </a:r>
                    </a:p>
                    <a:p>
                      <a:r>
                        <a:rPr lang="en-GB" sz="600" b="1" u="sng" dirty="0">
                          <a:latin typeface="Calibri" panose="020F0502020204030204" pitchFamily="34" charset="0"/>
                          <a:ea typeface="Calibri" panose="020F0502020204030204" pitchFamily="34" charset="0"/>
                          <a:cs typeface="Calibri" panose="020F0502020204030204" pitchFamily="34" charset="0"/>
                        </a:rPr>
                        <a:t>What didn't go well:</a:t>
                      </a:r>
                    </a:p>
                    <a:p>
                      <a:r>
                        <a:rPr lang="en-GB" sz="600" dirty="0">
                          <a:latin typeface="Calibri" panose="020F0502020204030204" pitchFamily="34" charset="0"/>
                          <a:ea typeface="Calibri" panose="020F0502020204030204" pitchFamily="34" charset="0"/>
                          <a:cs typeface="Calibri" panose="020F0502020204030204" pitchFamily="34" charset="0"/>
                        </a:rPr>
                        <a:t>Opportunities for inter-school participation remained limited. </a:t>
                      </a:r>
                    </a:p>
                    <a:p>
                      <a:r>
                        <a:rPr lang="en-GB" sz="600" dirty="0">
                          <a:latin typeface="Calibri" panose="020F0502020204030204" pitchFamily="34" charset="0"/>
                          <a:ea typeface="Calibri" panose="020F0502020204030204" pitchFamily="34" charset="0"/>
                          <a:cs typeface="Calibri" panose="020F0502020204030204" pitchFamily="34" charset="0"/>
                        </a:rPr>
                        <a:t>Sporting experiences should become more curriculum linked.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5. </a:t>
                      </a:r>
                      <a:r>
                        <a:rPr lang="en-US" sz="6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Initial links were developed with another school.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Planning for future sporting opportunities began.</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u="sng" dirty="0"/>
                        <a:t>Supporting evidence:</a:t>
                      </a:r>
                    </a:p>
                    <a:p>
                      <a:r>
                        <a:rPr lang="en-GB" sz="600" dirty="0"/>
                        <a:t>Meeting notes </a:t>
                      </a:r>
                    </a:p>
                    <a:p>
                      <a:r>
                        <a:rPr lang="en-GB" sz="600" dirty="0"/>
                        <a:t>Partnership planning </a:t>
                      </a:r>
                    </a:p>
                    <a:p>
                      <a:r>
                        <a:rPr lang="en-GB" sz="600" b="1" u="sng" dirty="0"/>
                        <a:t>What didn't go well:</a:t>
                      </a:r>
                    </a:p>
                    <a:p>
                      <a:r>
                        <a:rPr lang="en-GB" sz="600" dirty="0"/>
                        <a:t>Competitive sport opportunities were limited during 2024/25. </a:t>
                      </a:r>
                    </a:p>
                    <a:p>
                      <a:r>
                        <a:rPr lang="en-GB" sz="600" dirty="0"/>
                        <a:t>More structured competitions for </a:t>
                      </a:r>
                      <a:r>
                        <a:rPr lang="en-GB" sz="600" dirty="0" err="1"/>
                        <a:t>partyicipation</a:t>
                      </a:r>
                      <a:r>
                        <a:rPr lang="en-GB" sz="600" dirty="0"/>
                        <a:t> should become part of the annual programme .</a:t>
                      </a: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920195359"/>
              </p:ext>
            </p:extLst>
          </p:nvPr>
        </p:nvGraphicFramePr>
        <p:xfrm>
          <a:off x="294842" y="574790"/>
          <a:ext cx="5530128" cy="35180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Weekly swimming provision will continue for identified pupils. Swimming sessions will continue to focus on water confidence, safe entry and exit, stroke development and independent participation.</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u="sng" dirty="0"/>
                        <a:t>Supporting evidence</a:t>
                      </a:r>
                    </a:p>
                    <a:p>
                      <a:r>
                        <a:rPr lang="en-GB" sz="600" dirty="0"/>
                        <a:t>Swimming assessments </a:t>
                      </a:r>
                    </a:p>
                    <a:p>
                      <a:r>
                        <a:rPr lang="en-GB" sz="600" dirty="0"/>
                        <a:t>Instructor reports </a:t>
                      </a:r>
                    </a:p>
                    <a:p>
                      <a:r>
                        <a:rPr lang="en-GB" sz="600" dirty="0"/>
                        <a:t>School swimming trackers </a:t>
                      </a:r>
                    </a:p>
                    <a:p>
                      <a:r>
                        <a:rPr lang="en-GB" sz="600" b="1" u="sng" dirty="0"/>
                        <a:t>What didn’t go well? </a:t>
                      </a:r>
                    </a:p>
                    <a:p>
                      <a:r>
                        <a:rPr lang="en-GB" sz="600" dirty="0"/>
                        <a:t>Increase opportunities for pupils requiring additional practice. </a:t>
                      </a:r>
                    </a:p>
                    <a:p>
                      <a:r>
                        <a:rPr lang="en-GB" sz="600" dirty="0"/>
                        <a:t>Continue individualised programmes to support pupils with SEND.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Although no pupils achieved the expected standard of swimming 25 metres independently, pupils who attended swimming last year demonstrated increased confidence in the water. They were able to build on previously learnt water confidence, safe entry and exit, floating and early stroke development, allowing them to participate more independently in lessons.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u="sng" dirty="0"/>
                        <a:t>What didn't go well? </a:t>
                      </a:r>
                    </a:p>
                    <a:p>
                      <a:r>
                        <a:rPr lang="en-GB" sz="600" dirty="0"/>
                        <a:t>Due to the complex physical and learning needs of our pupils, progression to independent front crawl, backstroke and breaststroke was limited. Many pupils continue to require significant support to develop coordinated swimming strokes.</a:t>
                      </a:r>
                    </a:p>
                    <a:p>
                      <a:r>
                        <a:rPr lang="en-GB" sz="600" b="1" u="sng" dirty="0"/>
                        <a:t>Supporting evidence:</a:t>
                      </a:r>
                    </a:p>
                    <a:p>
                      <a:r>
                        <a:rPr lang="en-GB" sz="600" dirty="0"/>
                        <a:t>Swimming assessments </a:t>
                      </a:r>
                    </a:p>
                    <a:p>
                      <a:r>
                        <a:rPr lang="en-GB" sz="600" dirty="0"/>
                        <a:t>School swimming trackers </a:t>
                      </a:r>
                    </a:p>
                    <a:p>
                      <a:r>
                        <a:rPr lang="en-GB" sz="600" dirty="0"/>
                        <a:t>Tutor observations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Pupils developed greater confidence in the water and practised essential water safety skills, including safe entry and exit, floating and moving safely in the water. Many pupils became more confident following adult instructions in the pool and showed improved independence during swimming sessions.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u="sng" dirty="0"/>
                        <a:t>What didn't go well? Supporting evidence:</a:t>
                      </a:r>
                    </a:p>
                    <a:p>
                      <a:r>
                        <a:rPr lang="en-GB" sz="600" b="0" dirty="0"/>
                        <a:t>All pupils </a:t>
                      </a:r>
                      <a:r>
                        <a:rPr lang="en-GB" sz="600" dirty="0"/>
                        <a:t>continue to require one-to-one support to develop safe self-rescue skills and are not yet able to apply these independently. Continued access to regular swimming lessons will be needed to reinforce water safety and self-rescue techniques.</a:t>
                      </a:r>
                    </a:p>
                    <a:p>
                      <a:r>
                        <a:rPr lang="en-GB" sz="600" b="1" u="sng" dirty="0"/>
                        <a:t>Supporting evidence:</a:t>
                      </a:r>
                      <a:endParaRPr lang="en-GB" sz="600" u="sng" dirty="0"/>
                    </a:p>
                    <a:p>
                      <a:r>
                        <a:rPr lang="en-GB" sz="600" dirty="0"/>
                        <a:t>Swimming instructor assessments </a:t>
                      </a:r>
                    </a:p>
                    <a:p>
                      <a:r>
                        <a:rPr lang="en-GB" sz="600" dirty="0"/>
                        <a:t>Water safety records </a:t>
                      </a:r>
                    </a:p>
                    <a:p>
                      <a:r>
                        <a:rPr lang="en-GB" sz="600" dirty="0"/>
                        <a:t>Swimming lesson observations </a:t>
                      </a:r>
                    </a:p>
                    <a:p>
                      <a:r>
                        <a:rPr lang="en-GB" sz="600" dirty="0"/>
                        <a:t>Tutor feedback </a:t>
                      </a:r>
                    </a:p>
                    <a:p>
                      <a:r>
                        <a:rPr lang="en-GB" sz="600" dirty="0"/>
                        <a:t>School swimming progress trackers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889381625"/>
              </p:ext>
            </p:extLst>
          </p:nvPr>
        </p:nvGraphicFramePr>
        <p:xfrm>
          <a:off x="197588" y="684701"/>
          <a:ext cx="5724635" cy="3427806"/>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15065">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1408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Embed the new PE curriculum across the school to ensure consistent, high-quality PE for all pupils.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 new curriculum has been developed but now needs to be embedded into practice and linked to all physical activity groups.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buNone/>
                      </a:pPr>
                      <a:r>
                        <a:rPr lang="en-GB" sz="600" dirty="0"/>
                        <a:t>1</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buNone/>
                      </a:pPr>
                      <a:r>
                        <a:rPr lang="en-GB" sz="600" dirty="0"/>
                        <a:t>PE curriculum and curriculum monitoring</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5215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Increase staff confidence and consistency in delivering PE. </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Staff training has begun through OT support, but further development is needed to ensure all staff can confidently deliver PE  during PE sessions.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1</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Staff training records, OT check-ins, staff feedback.</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1408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Improve engagement in physical activity by aligning OT circuits, dance provision and swimming with curriculum outcomes.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Existing provision is effective but needs clearer objectives and progression linked to the new curriculum.</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Attendance registers, OT assessments, dance sessions, swimming records, EFL evidence.</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1408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Broaden pupils' sporting experiences through community partnerships, enrichment activities and inclusive events.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Pupils benefited from activities including Wheels for All, </a:t>
                      </a:r>
                      <a:r>
                        <a:rPr lang="en-GB" sz="600" dirty="0" err="1"/>
                        <a:t>Bouncability</a:t>
                      </a:r>
                      <a:r>
                        <a:rPr lang="en-GB" sz="600" dirty="0"/>
                        <a:t>, parkour and residential visits. Expanding these opportunities will increase participation and confidence.</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4</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Trip registers, pupil voice, photographs, risk assessments, consent forms.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1408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Raise the profile of PE and increase participation in participation sport events across the school.</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More opportunities are needed for family sports events, inter-school participation events and in-house sporting events to strengthen whole-school engagement.</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3 and 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Event attendance, competition records, and partnership meeting notes.</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12361-D6E9-9509-8B9B-7D42009F8D16}"/>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7E33F2E-784E-4FB5-B333-6EB611A3C642}"/>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359390B5-F49C-D53A-1C60-A36963F569FF}"/>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for the next academic year (2025/2026)</a:t>
            </a:r>
          </a:p>
        </p:txBody>
      </p:sp>
      <p:graphicFrame>
        <p:nvGraphicFramePr>
          <p:cNvPr id="5" name="Table 4">
            <a:extLst>
              <a:ext uri="{FF2B5EF4-FFF2-40B4-BE49-F238E27FC236}">
                <a16:creationId xmlns:a16="http://schemas.microsoft.com/office/drawing/2014/main" id="{41B77EFD-4187-46F9-8A0E-868C1F6A8843}"/>
              </a:ext>
            </a:extLst>
          </p:cNvPr>
          <p:cNvGraphicFramePr>
            <a:graphicFrameLocks noGrp="1"/>
          </p:cNvGraphicFramePr>
          <p:nvPr>
            <p:extLst>
              <p:ext uri="{D42A27DB-BD31-4B8C-83A1-F6EECF244321}">
                <p14:modId xmlns:p14="http://schemas.microsoft.com/office/powerpoint/2010/main" val="1283340779"/>
              </p:ext>
            </p:extLst>
          </p:nvPr>
        </p:nvGraphicFramePr>
        <p:xfrm>
          <a:off x="197588" y="684701"/>
          <a:ext cx="5724635" cy="3362456"/>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Embed the new PE curriculum across the school.</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 new curriculum has been developed and now needs consistent implementation so all pupils experience progressive, high-quality PE.</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buNone/>
                      </a:pPr>
                      <a:r>
                        <a:rPr lang="en-GB" sz="600" dirty="0"/>
                        <a:t>1</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buNone/>
                      </a:pPr>
                      <a:r>
                        <a:rPr lang="en-GB" sz="600" dirty="0"/>
                        <a:t>Curriculum documents, PE lessons via a trained specialist, lesson observations. </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Increase staff confidence and consistency in delivering PE and physical activity.</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Staff have begun training but require ongoing CPD to deliver curriculum objectives independently and consistently.</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1</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Staff CPD records, OT mentoring, PE Lead observations, staff voice</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Increase daily physical activity and engagement for all pupils through structured programmes.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Continue developing pupils' physical skills, sensory regulation and wellbeing through curriculum-linked physical activity.</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buNone/>
                      </a:pPr>
                      <a:r>
                        <a:rPr lang="en-GB" sz="600" dirty="0"/>
                        <a:t>OT records, PE assessments, attendance records, pupil progress data.</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Broaden sporting opportunities through specialist coaching and inclusive activities.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Broaden sporting opportunities through specialist coaching and inclusive activities.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4</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buNone/>
                      </a:pPr>
                      <a:r>
                        <a:rPr lang="en-GB" sz="600" dirty="0"/>
                        <a:t>Dance registers, PE specialist records, Soft Play Bus bookings, community visits. </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Raise the profile of PE through enrichment events and competitive opportunities.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To create a whole-school culture where physical activity is celebrated and pupils have opportunities to represent the school.</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3 and 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Sports Day, family events, external sporting events, photographs.</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18791333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3071" y="-44008"/>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4041207042"/>
              </p:ext>
            </p:extLst>
          </p:nvPr>
        </p:nvGraphicFramePr>
        <p:xfrm>
          <a:off x="294840" y="653759"/>
          <a:ext cx="5582745" cy="3474720"/>
        </p:xfrm>
        <a:graphic>
          <a:graphicData uri="http://schemas.openxmlformats.org/drawingml/2006/table">
            <a:tbl>
              <a:tblPr firstRow="1" bandRow="1">
                <a:tableStyleId>{5C22544A-7EE6-4342-B048-85BDC9FD1C3A}</a:tableStyleId>
              </a:tblPr>
              <a:tblGrid>
                <a:gridCol w="510608">
                  <a:extLst>
                    <a:ext uri="{9D8B030D-6E8A-4147-A177-3AD203B41FA5}">
                      <a16:colId xmlns:a16="http://schemas.microsoft.com/office/drawing/2014/main" val="1397519339"/>
                    </a:ext>
                  </a:extLst>
                </a:gridCol>
                <a:gridCol w="1277623">
                  <a:extLst>
                    <a:ext uri="{9D8B030D-6E8A-4147-A177-3AD203B41FA5}">
                      <a16:colId xmlns:a16="http://schemas.microsoft.com/office/drawing/2014/main" val="3874769663"/>
                    </a:ext>
                  </a:extLst>
                </a:gridCol>
                <a:gridCol w="1408273">
                  <a:extLst>
                    <a:ext uri="{9D8B030D-6E8A-4147-A177-3AD203B41FA5}">
                      <a16:colId xmlns:a16="http://schemas.microsoft.com/office/drawing/2014/main" val="279180329"/>
                    </a:ext>
                  </a:extLst>
                </a:gridCol>
                <a:gridCol w="1426686">
                  <a:extLst>
                    <a:ext uri="{9D8B030D-6E8A-4147-A177-3AD203B41FA5}">
                      <a16:colId xmlns:a16="http://schemas.microsoft.com/office/drawing/2014/main" val="1419483341"/>
                    </a:ext>
                  </a:extLst>
                </a:gridCol>
                <a:gridCol w="959555">
                  <a:extLst>
                    <a:ext uri="{9D8B030D-6E8A-4147-A177-3AD203B41FA5}">
                      <a16:colId xmlns:a16="http://schemas.microsoft.com/office/drawing/2014/main" val="1532179531"/>
                    </a:ext>
                  </a:extLst>
                </a:gridCol>
              </a:tblGrid>
              <a:tr h="294129">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79415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Embed the new PE curriculum across  classes and ensure staff confidently deliver high-quality PE.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Weekly PE  and dance sessions led alongside the PE and dance specialist.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PE Lead monitoring.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Curriculum planning linked to EHCP outcomes where appropriate.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Training of individuals OT targets.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Consistent delivery of PE sessions across the school for the children that can access it.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Improved staff confidence.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Progressive physical development for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Lesson observations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Staff questionnaire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Curriculum monitoring</a:t>
                      </a:r>
                      <a:endParaRPr lang="en-US"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Assessment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6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6471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6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solidFill>
                            <a:sysClr val="windowText" lastClr="000000"/>
                          </a:solidFill>
                          <a:effectLst/>
                          <a:latin typeface="Calibri" panose="020F0502020204030204" pitchFamily="34" charset="0"/>
                          <a:cs typeface="Calibri" panose="020F0502020204030204" pitchFamily="34" charset="0"/>
                        </a:rPr>
                        <a:t>Approx. cost</a:t>
                      </a:r>
                      <a:endParaRPr lang="en-GB" sz="6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205713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500" dirty="0"/>
                        <a:t>The PE curriculum has been successfully introduced across the school and adapted to meet the needs of pupils. </a:t>
                      </a: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500" dirty="0"/>
                        <a:t>Weekly PE sessions led alongside the PE/ dance specialist have increased staff confidence in delivering curriculum-based physical education. </a:t>
                      </a: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500" dirty="0"/>
                        <a:t>Twenty-seven pupils (36%) have accessed formal weekly PE lessons, with many sustaining engagement for up to 45 minutes. </a:t>
                      </a: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500" dirty="0"/>
                        <a:t>Pupils have made progress in developing fundamental movement skills and are beginning to apply these within more traditional sporting activities. </a:t>
                      </a: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500" dirty="0"/>
                        <a:t>EHCP physical development targets are beginning to be incorporated into PE planning, ensuring lessons are personalised and progress can be monitored effectively. Following feedback from the </a:t>
                      </a:r>
                      <a:r>
                        <a:rPr lang="en-GB" sz="500" dirty="0" err="1"/>
                        <a:t>afPE</a:t>
                      </a:r>
                      <a:r>
                        <a:rPr lang="en-GB" sz="500" dirty="0"/>
                        <a:t> SEND Specialist, the curriculum has been refined to improve assessment and progression.</a:t>
                      </a: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Staff continue to receive coaching and mentoring from the PE specialist, developing the confidence and skills needed to deliver the curriculum independently. The revised PE curriculum provide a sustainable framework that can be used consistently across the school. PE assessment data will be collected at the beginning and end of each unit by the PE Lead to monitor progress and inform future planning. OT targets remain embedded outside and within PE lessons, ensuring physical development continues to support pupils' wider EHCP outcomes. Ongoing curriculum monitoring and staff CPD will ensure high-quality PE provision is maintained as staff knowledge and confidence continue to grow.</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PE curriculum documentation and assessment framework. Lesson observations and learning walks. PE specialist coaching records. Baseline and end-of-unit PE assessment data. EHCP target tracking and OT assessment records. Pupil engagement records, attendance data and EFL evidence. Staff questionnaires and curriculum monitoring reports.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err="1">
                          <a:solidFill>
                            <a:schemeClr val="tx1"/>
                          </a:solidFill>
                          <a:latin typeface="Calibri" panose="020F0502020204030204" pitchFamily="34" charset="0"/>
                          <a:cs typeface="Calibri" panose="020F0502020204030204" pitchFamily="34" charset="0"/>
                        </a:rPr>
                        <a:t>Specialised</a:t>
                      </a:r>
                      <a:r>
                        <a:rPr lang="en-US" sz="600" dirty="0">
                          <a:solidFill>
                            <a:schemeClr val="tx1"/>
                          </a:solidFill>
                          <a:latin typeface="Calibri" panose="020F0502020204030204" pitchFamily="34" charset="0"/>
                          <a:cs typeface="Calibri" panose="020F0502020204030204" pitchFamily="34" charset="0"/>
                        </a:rPr>
                        <a:t> teachers: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PE= £5000</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Dance= £2380.54</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Tree>
    <p:extLst>
      <p:ext uri="{BB962C8B-B14F-4D97-AF65-F5344CB8AC3E}">
        <p14:creationId xmlns:p14="http://schemas.microsoft.com/office/powerpoint/2010/main" val="2070466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63697077"/>
              </p:ext>
            </p:extLst>
          </p:nvPr>
        </p:nvGraphicFramePr>
        <p:xfrm>
          <a:off x="294842" y="694098"/>
          <a:ext cx="5530128" cy="32308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432397">
                  <a:extLst>
                    <a:ext uri="{9D8B030D-6E8A-4147-A177-3AD203B41FA5}">
                      <a16:colId xmlns:a16="http://schemas.microsoft.com/office/drawing/2014/main" val="3874769663"/>
                    </a:ext>
                  </a:extLst>
                </a:gridCol>
                <a:gridCol w="1481621">
                  <a:extLst>
                    <a:ext uri="{9D8B030D-6E8A-4147-A177-3AD203B41FA5}">
                      <a16:colId xmlns:a16="http://schemas.microsoft.com/office/drawing/2014/main" val="279180329"/>
                    </a:ext>
                  </a:extLst>
                </a:gridCol>
                <a:gridCol w="1256689">
                  <a:extLst>
                    <a:ext uri="{9D8B030D-6E8A-4147-A177-3AD203B41FA5}">
                      <a16:colId xmlns:a16="http://schemas.microsoft.com/office/drawing/2014/main" val="1419483341"/>
                    </a:ext>
                  </a:extLst>
                </a:gridCol>
                <a:gridCol w="861783">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Increase participation in regular physical activity for every pupil.</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indent="0" algn="l">
                        <a:buFont typeface="Arial" panose="020B0604020202020204" pitchFamily="34" charset="0"/>
                        <a:buChar char="•"/>
                      </a:pPr>
                      <a:r>
                        <a:rPr lang="en-GB" sz="600" b="0" i="0" dirty="0">
                          <a:solidFill>
                            <a:srgbClr val="0D0D0D"/>
                          </a:solidFill>
                          <a:effectLst/>
                          <a:latin typeface="-apple-system-body"/>
                        </a:rPr>
                        <a:t>Weekly Occupational Therapy circuits.</a:t>
                      </a:r>
                    </a:p>
                    <a:p>
                      <a:pPr marL="0" marR="0" indent="0" algn="l">
                        <a:buFont typeface="Arial" panose="020B0604020202020204" pitchFamily="34" charset="0"/>
                        <a:buChar char="•"/>
                      </a:pPr>
                      <a:r>
                        <a:rPr lang="en-GB" sz="600" b="0" i="0" dirty="0">
                          <a:solidFill>
                            <a:srgbClr val="0D0D0D"/>
                          </a:solidFill>
                          <a:effectLst/>
                          <a:latin typeface="-apple-system-body"/>
                        </a:rPr>
                        <a:t>Specialist PE/ dance sessions.</a:t>
                      </a:r>
                    </a:p>
                    <a:p>
                      <a:pPr marL="0" marR="0" indent="0" algn="l">
                        <a:buFont typeface="Arial" panose="020B0604020202020204" pitchFamily="34" charset="0"/>
                        <a:buChar char="•"/>
                      </a:pPr>
                      <a:r>
                        <a:rPr lang="en-GB" sz="600" b="0" i="0" dirty="0">
                          <a:solidFill>
                            <a:srgbClr val="0D0D0D"/>
                          </a:solidFill>
                          <a:effectLst/>
                          <a:latin typeface="-apple-system-body"/>
                        </a:rPr>
                        <a:t>Swimming.</a:t>
                      </a:r>
                    </a:p>
                    <a:p>
                      <a:pPr marL="0" marR="0" indent="0" algn="l">
                        <a:buFont typeface="Arial" panose="020B0604020202020204" pitchFamily="34" charset="0"/>
                        <a:buChar char="•"/>
                      </a:pPr>
                      <a:r>
                        <a:rPr lang="en-GB" sz="600" b="0" i="0" dirty="0">
                          <a:solidFill>
                            <a:srgbClr val="0D0D0D"/>
                          </a:solidFill>
                          <a:effectLst/>
                          <a:latin typeface="-apple-system-body"/>
                        </a:rPr>
                        <a:t>Daily movement opportunities.</a:t>
                      </a:r>
                    </a:p>
                    <a:p>
                      <a:pPr marL="0" marR="0" indent="0" algn="l">
                        <a:buFont typeface="Arial" panose="020B0604020202020204" pitchFamily="34" charset="0"/>
                        <a:buChar char="•"/>
                      </a:pPr>
                      <a:r>
                        <a:rPr lang="en-GB" sz="600" b="0" i="0" dirty="0">
                          <a:solidFill>
                            <a:srgbClr val="0D0D0D"/>
                          </a:solidFill>
                          <a:effectLst/>
                          <a:latin typeface="-apple-system-body"/>
                        </a:rPr>
                        <a:t>Soft Play Bus sessions.</a:t>
                      </a:r>
                    </a:p>
                    <a:p>
                      <a:pPr marL="0" marR="0" indent="0" algn="l">
                        <a:buFont typeface="Arial" panose="020B0604020202020204" pitchFamily="34" charset="0"/>
                        <a:buChar char="•"/>
                      </a:pPr>
                      <a:r>
                        <a:rPr lang="en-GB" sz="600" b="0" i="0" dirty="0">
                          <a:solidFill>
                            <a:srgbClr val="0D0D0D"/>
                          </a:solidFill>
                          <a:effectLst/>
                          <a:latin typeface="-apple-system-body"/>
                        </a:rPr>
                        <a:t>Outdoor learning.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Improved physical literacy. Improved regulation. Increased engagement in learning. Greater independence.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OT assessments PE assessments Attendance EFL evidence Pupil progress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6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solidFill>
                            <a:sysClr val="windowText" lastClr="000000"/>
                          </a:solidFill>
                          <a:effectLst/>
                          <a:latin typeface="Calibri" panose="020F0502020204030204" pitchFamily="34" charset="0"/>
                          <a:cs typeface="Calibri" panose="020F0502020204030204" pitchFamily="34" charset="0"/>
                        </a:rPr>
                        <a:t>Approx. cost</a:t>
                      </a:r>
                      <a:endParaRPr lang="en-GB" sz="6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00" dirty="0"/>
                        <a:t>Pupils have participated in daily Occupational Therapy programmes tailored to their individual physical and sensory needs, resulting in increased engagement and </a:t>
                      </a:r>
                      <a:r>
                        <a:rPr lang="en-GB" sz="500" b="0" dirty="0"/>
                        <a:t>improved readiness to learn. Specialist PE sessions have been delivered weekly, with 27 pupils (36%) accessing formal PE lessons and developing their fundamental movement skills. Weekly dance sessions have engaged 52% of pupils, improving </a:t>
                      </a:r>
                      <a:r>
                        <a:rPr lang="en-GB" sz="500" dirty="0"/>
                        <a:t>confidence, coordination, communication and participation in physical activity. Swimming, Soft Play Bus sessions and outdoor learning opportunities have increased pupils' access to a broad range of physical activities, supporting physical literacy, regulation and independence. Many pupils are now able to sustain participation in structured physical activity for longer periods and demonstrate increased confidence when accessing new activities.</a:t>
                      </a: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Occupational Therapy programmes will continue to support pupils' individual physical development and remain integrated within the wider curriculum. Staff will continue working alongside specialist PE teachers, Occupational Therapists and external providers to build the confidence and skills needed to deliver physical activities independently. The investment in specialist PE equipment and provision, as well as swimming will provide sustainable resources that can be used by future cohorts. Regular monitoring of pupil progress through PE assessments and EHCP targets will ensure activities remain appropriately matched to pupils' needs and inform future planning.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Occupational Therapy assessments and intervention records. PE assessments and progress tracking. Attendance registers for PE, dance, swimming and Soft Play Bus sessions. EHCP physical development targets and reviews. EFL evidence and pupil learning journals. Pupil engagement records and staff observations. Specialised provider feedback.</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As the previous objective.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1838769593"/>
              </p:ext>
            </p:extLst>
          </p:nvPr>
        </p:nvGraphicFramePr>
        <p:xfrm>
          <a:off x="294842" y="694098"/>
          <a:ext cx="5530128" cy="3444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593762">
                  <a:extLst>
                    <a:ext uri="{9D8B030D-6E8A-4147-A177-3AD203B41FA5}">
                      <a16:colId xmlns:a16="http://schemas.microsoft.com/office/drawing/2014/main" val="3874769663"/>
                    </a:ext>
                  </a:extLst>
                </a:gridCol>
                <a:gridCol w="1281138">
                  <a:extLst>
                    <a:ext uri="{9D8B030D-6E8A-4147-A177-3AD203B41FA5}">
                      <a16:colId xmlns:a16="http://schemas.microsoft.com/office/drawing/2014/main" val="279180329"/>
                    </a:ext>
                  </a:extLst>
                </a:gridCol>
                <a:gridCol w="1148460">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Provide a wider range of sporting experiences suitable for all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Royal Academy of Dance programme. Specialist dance instructor. Community sporting activities. Inclusive PE equipment. Sensory-based movement opportunities.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Increased confidence. Improved communication. Better coordination. Greater enjoyment of physical activity.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Dance registers. Performance opportunities. Pupil voice. Staff observations.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Pupils have accessed a broader range of sporting and physical activity experiences than in previous years, including the Royal Academy of Dance programme (attendance to preform at the venue in front of other schools), specialist dance sessions, Wheels for All, swimming, trampolining, bowling, residential visits and the Invincible Games festival. Participation in these activities has increased pupils' confidence, communication, coordination and willingness to engage in new physical challenges. Dance performances and community-based activities have provided meaningful opportunities for pupils to demonstrate their skills and celebrate success. The use of inclusive PE and sensory equipment has enabled more pupils with SEND to access a wider range of physical activities successfully.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t>Strong partnerships with external providers will continue to provide high-quality opportunities for pupils. The investment in inclusive PE equipment ensures future cohorts can continue to access a broad range of sporting activities. Staff working alongside specialist providers will continue to develop the confidence and skills needed to deliver similar activities independently. Community links and established annual events will provide sustainable opportunities for pupils to experience a variety of sports each year.</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Attendance registers for dance sessions and sporting activities. Royal Academy of Dance performance participation and certificates. Photographs and videos of sporting events and performances. EFL evidence and learning journals. Risk assessments, consent forms and trip attendance records.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Swimming: £1221</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Soft Play bus: £2145</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Royal Academy of Dance </a:t>
                      </a:r>
                      <a:r>
                        <a:rPr lang="en-US" sz="600" dirty="0" err="1">
                          <a:solidFill>
                            <a:schemeClr val="tx1"/>
                          </a:solidFill>
                          <a:latin typeface="Calibri" panose="020F0502020204030204" pitchFamily="34" charset="0"/>
                          <a:cs typeface="Calibri" panose="020F0502020204030204" pitchFamily="34" charset="0"/>
                        </a:rPr>
                        <a:t>Preformance</a:t>
                      </a:r>
                      <a:r>
                        <a:rPr lang="en-US" sz="600" dirty="0">
                          <a:solidFill>
                            <a:schemeClr val="tx1"/>
                          </a:solidFill>
                          <a:latin typeface="Calibri" panose="020F0502020204030204" pitchFamily="34" charset="0"/>
                          <a:cs typeface="Calibri" panose="020F0502020204030204" pitchFamily="34" charset="0"/>
                        </a:rPr>
                        <a:t>: £116</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3035961173"/>
              </p:ext>
            </p:extLst>
          </p:nvPr>
        </p:nvGraphicFramePr>
        <p:xfrm>
          <a:off x="294842" y="586520"/>
          <a:ext cx="5530128" cy="3639983"/>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515524">
                  <a:extLst>
                    <a:ext uri="{9D8B030D-6E8A-4147-A177-3AD203B41FA5}">
                      <a16:colId xmlns:a16="http://schemas.microsoft.com/office/drawing/2014/main" val="3874769663"/>
                    </a:ext>
                  </a:extLst>
                </a:gridCol>
                <a:gridCol w="1770122">
                  <a:extLst>
                    <a:ext uri="{9D8B030D-6E8A-4147-A177-3AD203B41FA5}">
                      <a16:colId xmlns:a16="http://schemas.microsoft.com/office/drawing/2014/main" val="279180329"/>
                    </a:ext>
                  </a:extLst>
                </a:gridCol>
                <a:gridCol w="1051316">
                  <a:extLst>
                    <a:ext uri="{9D8B030D-6E8A-4147-A177-3AD203B41FA5}">
                      <a16:colId xmlns:a16="http://schemas.microsoft.com/office/drawing/2014/main" val="1419483341"/>
                    </a:ext>
                  </a:extLst>
                </a:gridCol>
                <a:gridCol w="695528">
                  <a:extLst>
                    <a:ext uri="{9D8B030D-6E8A-4147-A177-3AD203B41FA5}">
                      <a16:colId xmlns:a16="http://schemas.microsoft.com/office/drawing/2014/main" val="1532179531"/>
                    </a:ext>
                  </a:extLst>
                </a:gridCol>
              </a:tblGrid>
              <a:tr h="299881">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2617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Develop high-quality PE environments and resources.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t>Purchase new equipment</a:t>
                      </a:r>
                    </a:p>
                    <a:p>
                      <a:r>
                        <a:rPr lang="en-GB" sz="600" dirty="0"/>
                        <a:t>Audit and purchase inclusive PE equipment to meet curriculum and SEND needs. Organise resources to improve accessibility and lesson delivery. Embed equipment within PE lessons, OT programmes and sensory circuits. Provide staff training to ensure effective use of specialist equipment. Monitor equipment use through lesson observations and curriculum reviews. Maintain and replenish resources to support high-quality PE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Greater curriculum coverage. Inclusive PE sessions. Increased participation. Improved organisation of equipment.</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Equipment inventory. Lesson observations. Curriculum monitoring. Staff feedback.</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876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88924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 significant investment in new PE and SEND-specific equipment has enabled the delivery of a broader, more inclusive PE curriculum that matches the new PE curriculum. Pupils have accessed a wider range of activities and sensory-based physical activities using appropriate equipment. New resources have increased participation by providing equipment that meets a range of physical, sensory and communication needs. The introduction of additional storage has improved the organisation, accessibility and maintenance of PE equipment, allowing staff to set up lessons more efficiently and maximise active learning time. Staff report increased confidence in delivering varied PE sessions because appropriate resources are readily available.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The investment in durable, high-quality PE equipment will benefit future cohorts of pupils for several years. Equipment has been organised and stored appropriately to ensure it is well maintained, easily accessible and regularly used across the curriculum. The new PE curriculum has been designed around the available resources, ensuring equipment is embedded within long-term planning rather than used as standalone activities. Staff will continue to receive guidance on using the equipment effectively, ensuring consistent and sustainable delivery of inclusive PE sessions. Regular equipment audits will identify replacement needs and ensure resources continue to meet pupils' changing needs.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PE equipment inventory and purchase records. Curriculum planning showing equipment linked to learning outcomes. Lesson observations and learning walks. PE assessment data and pupil progress records. Staff feedback and CPD records. Photographs of pupils using the equipment. Equipment audit and storage records. EFL evidence and pupil engagement records.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New Equipment: £4990.65</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1367859045"/>
              </p:ext>
            </p:extLst>
          </p:nvPr>
        </p:nvGraphicFramePr>
        <p:xfrm>
          <a:off x="294842" y="694098"/>
          <a:ext cx="5530128" cy="3444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627991">
                  <a:extLst>
                    <a:ext uri="{9D8B030D-6E8A-4147-A177-3AD203B41FA5}">
                      <a16:colId xmlns:a16="http://schemas.microsoft.com/office/drawing/2014/main" val="3874769663"/>
                    </a:ext>
                  </a:extLst>
                </a:gridCol>
                <a:gridCol w="1290917">
                  <a:extLst>
                    <a:ext uri="{9D8B030D-6E8A-4147-A177-3AD203B41FA5}">
                      <a16:colId xmlns:a16="http://schemas.microsoft.com/office/drawing/2014/main" val="279180329"/>
                    </a:ext>
                  </a:extLst>
                </a:gridCol>
                <a:gridCol w="1168672">
                  <a:extLst>
                    <a:ext uri="{9D8B030D-6E8A-4147-A177-3AD203B41FA5}">
                      <a16:colId xmlns:a16="http://schemas.microsoft.com/office/drawing/2014/main" val="1419483341"/>
                    </a:ext>
                  </a:extLst>
                </a:gridCol>
                <a:gridCol w="94491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Raise the profile of PE and develop participation and enrichment opportunities.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Family Sports Day. Sports Week. Links with local schools. Dance performances. Inclusive sporting events. Community participation.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Greater participation. Increased confidence. Improved community engagement. More pupils representing the school.</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Event attendance. Newsletters. Photographs. Parent feedback. Pupil voice.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Weekly PE and dance sessions have provided pupils with regular opportunities to engage in physical activity. Pupils have participated in a wider range of enrichment activities, including residential visits, Wheels for All, Invincible Games, community outings and a Family Sports Day. Parents were invited to attend the school's first Family Sports Day, increasing family engagement and celebrating pupils' achievements. More pupils have represented the school at external events, improving confidence, social interaction and enjoyment of physical activity.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Annual events such as Family Sports Day will become part of the school calendar. Partnerships with local schools and community organisations will continue to provide enrichment opportunities and inclusive sporting events. Specialist PE and dance provision will continue to develop staff confidence, enabling more activities to be delivered by school staff over time. Ongoing feedback will help shape future events and ensure activities remain meaningful and inclusive.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Attendance records for sporting events and enrichment activities. Family Sports Day attendance and parent feedback.</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Photographs and school social media updates.. Risk assessments, consent forms and trip records. Partnership meeting notes and event evaluations.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Included within PE specialist, dance provision and enrichment activities- stated in previous objectives. </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3166</TotalTime>
  <Words>4080</Words>
  <Application>Microsoft Office PowerPoint</Application>
  <PresentationFormat>Custom</PresentationFormat>
  <Paragraphs>422</Paragraphs>
  <Slides>15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-apple-system-body</vt: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Jessica Gibbs</cp:lastModifiedBy>
  <cp:revision>30</cp:revision>
  <cp:lastPrinted>2026-07-10T09:11:53Z</cp:lastPrinted>
  <dcterms:created xsi:type="dcterms:W3CDTF">2025-10-08T18:09:30Z</dcterms:created>
  <dcterms:modified xsi:type="dcterms:W3CDTF">2026-07-27T09:19:44Z</dcterms:modified>
</cp:coreProperties>
</file>